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090400" cy="7556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RaW6f1CBVWLmzmE77W1shChsS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9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df24bba6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5fdf24bba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df24bba6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5fdf24bba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df24bba6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5fdf24bb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df24bba6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5fdf24bba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df24bba6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5fdf24bba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df24bba6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35fdf24bba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1pPr>
            <a:lvl2pPr marL="0" lvl="1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2pPr>
            <a:lvl3pPr marL="0" lvl="2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3pPr>
            <a:lvl4pPr marL="0" lvl="3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4pPr>
            <a:lvl5pPr marL="0" lvl="4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5pPr>
            <a:lvl6pPr marL="0" lvl="5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6pPr>
            <a:lvl7pPr marL="0" lvl="6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7pPr>
            <a:lvl8pPr marL="0" lvl="7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8pPr>
            <a:lvl9pPr marL="0" lvl="8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>
  <p:cSld name="Title and Content 0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09475" y="854047"/>
            <a:ext cx="10349866" cy="98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1054698" y="2607640"/>
            <a:ext cx="10067292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1pPr>
            <a:lvl2pPr marL="0" lvl="1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2pPr>
            <a:lvl3pPr marL="0" lvl="2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3pPr>
            <a:lvl4pPr marL="0" lvl="3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4pPr>
            <a:lvl5pPr marL="0" lvl="4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5pPr>
            <a:lvl6pPr marL="0" lvl="5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6pPr>
            <a:lvl7pPr marL="0" lvl="6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7pPr>
            <a:lvl8pPr marL="0" lvl="7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8pPr>
            <a:lvl9pPr marL="0" lvl="8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1pPr>
            <a:lvl2pPr marL="0" lvl="1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2pPr>
            <a:lvl3pPr marL="0" lvl="2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3pPr>
            <a:lvl4pPr marL="0" lvl="3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4pPr>
            <a:lvl5pPr marL="0" lvl="4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5pPr>
            <a:lvl6pPr marL="0" lvl="5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6pPr>
            <a:lvl7pPr marL="0" lvl="6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7pPr>
            <a:lvl8pPr marL="0" lvl="7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8pPr>
            <a:lvl9pPr marL="0" lvl="8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09475" y="854047"/>
            <a:ext cx="10349866" cy="98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1054698" y="2607640"/>
            <a:ext cx="10067292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1pPr>
            <a:lvl2pPr marL="0" lvl="1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2pPr>
            <a:lvl3pPr marL="0" lvl="2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3pPr>
            <a:lvl4pPr marL="0" lvl="3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4pPr>
            <a:lvl5pPr marL="0" lvl="4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5pPr>
            <a:lvl6pPr marL="0" lvl="5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6pPr>
            <a:lvl7pPr marL="0" lvl="6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7pPr>
            <a:lvl8pPr marL="0" lvl="7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8pPr>
            <a:lvl9pPr marL="0" lvl="8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907255" y="2344483"/>
            <a:ext cx="10282240" cy="158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1814511" y="4235196"/>
            <a:ext cx="8467726" cy="189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1pPr>
            <a:lvl2pPr marL="0" lvl="1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2pPr>
            <a:lvl3pPr marL="0" lvl="2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3pPr>
            <a:lvl4pPr marL="0" lvl="3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4pPr>
            <a:lvl5pPr marL="0" lvl="4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5pPr>
            <a:lvl6pPr marL="0" lvl="5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6pPr>
            <a:lvl7pPr marL="0" lvl="6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7pPr>
            <a:lvl8pPr marL="0" lvl="7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8pPr>
            <a:lvl9pPr marL="0" lvl="8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>
                <a:solidFill>
                  <a:srgbClr val="AAA497"/>
                </a:solidFill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4520" y="302609"/>
            <a:ext cx="10881360" cy="146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4520" y="1763183"/>
            <a:ext cx="10881360" cy="579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AAA4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" descr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95399"/>
            <a:ext cx="11946666" cy="465888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 txBox="1"/>
          <p:nvPr/>
        </p:nvSpPr>
        <p:spPr>
          <a:xfrm>
            <a:off x="1200500" y="498264"/>
            <a:ext cx="10681500" cy="10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7779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‘VLIETZONE KLANKBORDGROEP’ INITIATIEF VOOR DE VLIETZOOM</a:t>
            </a:r>
            <a:endParaRPr/>
          </a:p>
          <a:p>
            <a:pPr marL="0" marR="0" lvl="0" indent="12700" algn="l" rtl="0">
              <a:lnSpc>
                <a:spcPct val="116944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5400"/>
              <a:buFont typeface="Arial"/>
              <a:buNone/>
            </a:pPr>
            <a:r>
              <a:rPr lang="nl-NL" sz="54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Haags Cultuurlandschapspark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1200500" y="1580868"/>
            <a:ext cx="1936751" cy="1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Inspirerend en realiseerbaar</a:t>
            </a:r>
            <a:endParaRPr sz="1200" b="0" i="0" u="none" strike="noStrike" cap="none">
              <a:solidFill>
                <a:srgbClr val="3B3A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2789937" y="5580266"/>
            <a:ext cx="9156729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Aangeboden door Stichting Vlietzoom Alliantie, opgesteld door BoschSlabbers landschapsarchitecten</a:t>
            </a:r>
            <a:endParaRPr/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3B3A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In samenwerking met: </a:t>
            </a:r>
            <a:r>
              <a:rPr lang="nl-NL" sz="12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Vereniging Park Leeuwenbergh, Stichting Meyvliet, Golfvereniging Leeuwenbergh, lokale ondernemers, Kavel Vastgoed, Hestia Living, WDP Nederland, Saeijs holding, Erven baron van Heerdt, Borgdorff, Familiepark Drievliet, Van Lochem Nederland, Regenboog beheer.</a:t>
            </a:r>
            <a:endParaRPr/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200"/>
              <a:buFont typeface="Arial"/>
              <a:buNone/>
            </a:pPr>
            <a:r>
              <a:rPr lang="nl-NL" sz="1200" b="1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Ondersteunende organisaties: </a:t>
            </a:r>
            <a:r>
              <a:rPr lang="nl-NL" sz="12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Sportverenigingen in de Vlietzoom, AVN (Algemene Vereniging voor Natuurbescherming voor Den Haag en omstreken), Vereniging Houdt Vlietrand Groen, Wijkvereniging Oud Voorburg, Vlietoevers / Voorburg West, Bewonersvereniging Hoornwijk, Wijkvereniging Oud Zuid Leidschendam, Stichting Initiatiefgroep Huygenstunnel, Stichting Mooi Voorburg, VVE In de Wereldt is veel Gevaer, Bewoners Platform Ypenburg,………………….</a:t>
            </a:r>
            <a:endParaRPr sz="1200" b="1" i="0" u="none" strike="noStrike" cap="none">
              <a:solidFill>
                <a:srgbClr val="3B3A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10760377" y="7197852"/>
            <a:ext cx="85217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100"/>
              <a:buFont typeface="Arial"/>
              <a:buNone/>
            </a:pPr>
            <a:r>
              <a:rPr lang="nl-NL" sz="11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04 | 06| 2025</a:t>
            </a:r>
            <a:endParaRPr/>
          </a:p>
        </p:txBody>
      </p:sp>
      <p:sp>
        <p:nvSpPr>
          <p:cNvPr id="34" name="Google Shape;34;p1"/>
          <p:cNvSpPr/>
          <p:nvPr/>
        </p:nvSpPr>
        <p:spPr>
          <a:xfrm>
            <a:off x="1104353" y="2315432"/>
            <a:ext cx="444501" cy="98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1178900" y="2332326"/>
            <a:ext cx="36449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600"/>
              <a:buFont typeface="Arial"/>
              <a:buNone/>
            </a:pPr>
            <a:r>
              <a:rPr lang="nl-NL" sz="6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Vlietzone</a:t>
            </a:r>
            <a:endParaRPr/>
          </a:p>
        </p:txBody>
      </p:sp>
      <p:sp>
        <p:nvSpPr>
          <p:cNvPr id="36" name="Google Shape;36;p1"/>
          <p:cNvSpPr txBox="1"/>
          <p:nvPr/>
        </p:nvSpPr>
        <p:spPr>
          <a:xfrm>
            <a:off x="4673128" y="2492530"/>
            <a:ext cx="593915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0665" marR="0" lvl="0" indent="-151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35fdf24bba6_0_25" title="250603 BS&amp; Animatie5.jpg"/>
          <p:cNvPicPr preferRelativeResize="0"/>
          <p:nvPr/>
        </p:nvPicPr>
        <p:blipFill rotWithShape="1">
          <a:blip r:embed="rId3">
            <a:alphaModFix/>
          </a:blip>
          <a:srcRect l="337" r="337"/>
          <a:stretch/>
        </p:blipFill>
        <p:spPr>
          <a:xfrm>
            <a:off x="53999" y="16470"/>
            <a:ext cx="11987999" cy="7543533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</p:pic>
      <p:sp>
        <p:nvSpPr>
          <p:cNvPr id="96" name="Google Shape;96;g35fdf24bba6_0_25"/>
          <p:cNvSpPr/>
          <p:nvPr/>
        </p:nvSpPr>
        <p:spPr>
          <a:xfrm>
            <a:off x="9485999" y="2455799"/>
            <a:ext cx="2340000" cy="4221000"/>
          </a:xfrm>
          <a:prstGeom prst="rect">
            <a:avLst/>
          </a:prstGeom>
          <a:solidFill>
            <a:srgbClr val="FFFFFF">
              <a:alpha val="59220"/>
            </a:srgbClr>
          </a:solidFill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35fdf24bba6_0_25"/>
          <p:cNvSpPr txBox="1"/>
          <p:nvPr/>
        </p:nvSpPr>
        <p:spPr>
          <a:xfrm>
            <a:off x="9518299" y="2581799"/>
            <a:ext cx="2310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1042668" lvl="0" indent="127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lang="nl-NL" sz="10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Opgenomen vanuit gebiedsprogramma:</a:t>
            </a:r>
            <a:endParaRPr/>
          </a:p>
          <a:p>
            <a:pPr marL="241300" marR="381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Plan Vlietweiden op het vijfslagen- landschap (13 ha),</a:t>
            </a:r>
            <a:endParaRPr/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Mogelijke locatie voor een islamitische begraafplaats (1,5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Sportuitbreiding op het drieslagen- landschap (6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71118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Aanpassing van de Vlietwegen tot een 30 km-zone,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2286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Ontsluiting onder de A4 door langs de GAVI-kavel (verlengde Spoorlaan),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2286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Westvliet III mogelijkheid uitbreiding (10 ha) (Woon Werk Akkoord),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5fdf24bba6_0_32" title="250603 BS&amp; Animatie6.jpg"/>
          <p:cNvPicPr preferRelativeResize="0"/>
          <p:nvPr/>
        </p:nvPicPr>
        <p:blipFill rotWithShape="1">
          <a:blip r:embed="rId3">
            <a:alphaModFix/>
          </a:blip>
          <a:srcRect l="337" r="337"/>
          <a:stretch/>
        </p:blipFill>
        <p:spPr>
          <a:xfrm>
            <a:off x="53999" y="16470"/>
            <a:ext cx="11987999" cy="7543533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</p:pic>
      <p:sp>
        <p:nvSpPr>
          <p:cNvPr id="103" name="Google Shape;103;g35fdf24bba6_0_32"/>
          <p:cNvSpPr/>
          <p:nvPr/>
        </p:nvSpPr>
        <p:spPr>
          <a:xfrm>
            <a:off x="9485999" y="2455799"/>
            <a:ext cx="2340000" cy="4221000"/>
          </a:xfrm>
          <a:prstGeom prst="rect">
            <a:avLst/>
          </a:prstGeom>
          <a:solidFill>
            <a:srgbClr val="FFFFFF">
              <a:alpha val="59220"/>
            </a:srgbClr>
          </a:solidFill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5fdf24bba6_0_32"/>
          <p:cNvSpPr txBox="1"/>
          <p:nvPr/>
        </p:nvSpPr>
        <p:spPr>
          <a:xfrm>
            <a:off x="9518299" y="2581799"/>
            <a:ext cx="2310300" cy="3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1042668" lvl="0" indent="127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lang="nl-NL" sz="10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Opgenomen vanuit gebiedsprogramma:</a:t>
            </a:r>
            <a:endParaRPr/>
          </a:p>
          <a:p>
            <a:pPr marL="241300" marR="381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Plan Vlietweiden op het vijfslagen- landschap (13 ha),</a:t>
            </a:r>
            <a:endParaRPr/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Mogelijke locatie voor een islamitische begraafplaats (1,5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Sportuitbreiding op het drieslagen- landschap (6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71118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Aanpassing van de Vlietwegen tot een 30 km-zone,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2286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Ontsluiting onder de A4 door langs de GAVI-kavel (verlengde Spoorlaan),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2286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Westvliet III mogelijkheid uitbreiding (10 ha) (Woon Werk Akkoord),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Tijdelijk wonen (beperkt)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29918" lvl="0" indent="127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lang="nl-NL" sz="10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Niet opgenomen vanuit het gebiedsprogramma: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Afval centrale (3,5 ha)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Drinkwater fabriek (1-3 ha)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>
            <a:spLocks noGrp="1"/>
          </p:cNvSpPr>
          <p:nvPr>
            <p:ph type="sldNum" idx="4294967295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</a:pPr>
            <a:fld id="{00000000-1234-1234-1234-123412341234}" type="slidenum">
              <a:rPr lang="nl-NL" sz="700">
                <a:solidFill>
                  <a:srgbClr val="AAA497"/>
                </a:solidFill>
              </a:rPr>
              <a:t>2</a:t>
            </a:fld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>
            <a:off x="809474" y="854047"/>
            <a:ext cx="10349867" cy="98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15557" algn="l" rtl="0">
              <a:lnSpc>
                <a:spcPct val="117894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</a:pPr>
            <a:r>
              <a:rPr lang="nl-NL"/>
              <a:t>Introductie: wat is de Vlietzoom?</a:t>
            </a:r>
            <a:endParaRPr/>
          </a:p>
          <a:p>
            <a:pPr marL="0" lvl="0" indent="15557" algn="l" rtl="0">
              <a:lnSpc>
                <a:spcPct val="116665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2300"/>
              <a:buFont typeface="Arial"/>
              <a:buNone/>
            </a:pPr>
            <a:r>
              <a:rPr lang="nl-NL" sz="2000">
                <a:solidFill>
                  <a:srgbClr val="999999"/>
                </a:solidFill>
              </a:rPr>
              <a:t>Blik van binnen naar buiten</a:t>
            </a:r>
            <a:endParaRPr sz="2000">
              <a:solidFill>
                <a:srgbClr val="999999"/>
              </a:solidFill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1048875" y="2279427"/>
            <a:ext cx="9979660" cy="450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0665" marR="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Verhaal van onderop, marktpartijen samen met de omgeving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080" lvl="0" indent="-228600" algn="l" rtl="0">
              <a:lnSpc>
                <a:spcPct val="116665"/>
              </a:lnSpc>
              <a:spcBef>
                <a:spcPts val="6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Het onderschrijven van het eeuwenoude verborgen verleden en waarden voor de stad Den Haag in het gebied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2068" lvl="0" indent="-228600" algn="l" rtl="0">
              <a:lnSpc>
                <a:spcPct val="116665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Integraal beeld voor een mogelijke Toekomstbestendige Vlietzoom, een verdiepende visie die past in het Toekomstbeeld Vlietzone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1097914" lvl="0" indent="-228600" algn="l" rtl="0">
              <a:lnSpc>
                <a:spcPct val="116665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Bereidheid van marktpartijen om strategische grondposities in te brengen om te ontwikkelen en/of schuifruimte in het gebied te creëren </a:t>
            </a:r>
            <a:endParaRPr/>
          </a:p>
          <a:p>
            <a:pPr marL="241300" marR="1097914" lvl="0" indent="-228600" algn="l" rtl="0">
              <a:lnSpc>
                <a:spcPct val="116665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Proces gebiedsvisie Haagse Vlietzone (RIS320644), Toekomstbeeld Vlietzone (RIS315914), de vijf deel onderzoeken, leidraad nieuwe buitenplaatsen (RIS311410) en moties (M870, M1169 en T.1 CU-SGP RIS318342) leidend.</a:t>
            </a:r>
            <a:endParaRPr/>
          </a:p>
          <a:p>
            <a:pPr marL="12700" marR="1097914" lvl="0" indent="0" algn="l" rtl="0">
              <a:lnSpc>
                <a:spcPct val="116665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RESULTAAT:	co-creatie door samenwerking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1366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sldNum" idx="4294967295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</a:pPr>
            <a:fld id="{00000000-1234-1234-1234-123412341234}" type="slidenum">
              <a:rPr lang="nl-NL" sz="700">
                <a:solidFill>
                  <a:srgbClr val="AAA497"/>
                </a:solidFill>
              </a:rPr>
              <a:t>3</a:t>
            </a:fld>
            <a:endParaRPr/>
          </a:p>
        </p:txBody>
      </p:sp>
      <p:sp>
        <p:nvSpPr>
          <p:cNvPr id="49" name="Google Shape;49;p3"/>
          <p:cNvSpPr txBox="1"/>
          <p:nvPr/>
        </p:nvSpPr>
        <p:spPr>
          <a:xfrm>
            <a:off x="1054699" y="2232146"/>
            <a:ext cx="9424670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622300" lvl="0" indent="-228600" algn="l" rtl="0">
              <a:lnSpc>
                <a:spcPct val="116665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De Vlietzoom heeft een grote cultuurhistorische betekenis, dit moet de verdere ontwikkeling in het gebied sturen en kleuren (systeemniveau, ondergrond, etc)</a:t>
            </a:r>
            <a:endParaRPr/>
          </a:p>
          <a:p>
            <a:pPr marL="241300" marR="131445" lvl="0" indent="-228600" algn="l" rtl="0">
              <a:lnSpc>
                <a:spcPct val="116665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Respect voor bestaande functies, deze versterken, passend maken en in samenhang brengen met elkaar (Vlietwaardig maken)</a:t>
            </a:r>
            <a:endParaRPr/>
          </a:p>
          <a:p>
            <a:pPr marL="241300" marR="316865" lvl="0" indent="-228600" algn="l" rtl="0">
              <a:lnSpc>
                <a:spcPct val="116665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Den Haag groeit met 100.000 inwoners (CID, Binckhorst, etc) met de Vlietzone als “ontspanningsgebied” voor stedeling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080" lvl="0" indent="-228600" algn="l" rtl="0">
              <a:lnSpc>
                <a:spcPct val="116665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De stad heeft longen en sponsen nodig (Toekomstbeeld Vlietzone) (klimaatadaptatie: tegengaan hittestress, wateroverlast en teloorgang biodiversiteit)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Welke functies passend zijn en welke niet voor de Vlietzoom?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Passende ontsluiting voor het gebied i.s.m. nieuwe ontwikkelingen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Efficiënt, samenhangend en multifunctioneel ruimtegebruik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809474" y="854047"/>
            <a:ext cx="10349867" cy="98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12446" algn="l" rtl="0">
              <a:lnSpc>
                <a:spcPct val="117894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</a:pPr>
            <a:r>
              <a:rPr lang="nl-NL"/>
              <a:t>Aanpak</a:t>
            </a:r>
            <a:endParaRPr/>
          </a:p>
          <a:p>
            <a:pPr marL="0" lvl="0" indent="12446" algn="l" rtl="0">
              <a:lnSpc>
                <a:spcPct val="116665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2300"/>
              <a:buFont typeface="Arial"/>
              <a:buNone/>
            </a:pPr>
            <a:r>
              <a:rPr lang="nl-NL" sz="2000">
                <a:solidFill>
                  <a:srgbClr val="999999"/>
                </a:solidFill>
              </a:rPr>
              <a:t>Wat kan en past er in de Vlietzoom!</a:t>
            </a:r>
            <a:endParaRPr sz="2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sldNum" idx="4294967295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</a:pPr>
            <a:fld id="{00000000-1234-1234-1234-123412341234}" type="slidenum">
              <a:rPr lang="nl-NL" sz="700">
                <a:solidFill>
                  <a:srgbClr val="AAA497"/>
                </a:solidFill>
              </a:rPr>
              <a:t>4</a:t>
            </a:fld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054698" y="2240086"/>
            <a:ext cx="10231868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9234" marR="4825" lvl="0" indent="-217169" algn="l" rtl="0">
              <a:lnSpc>
                <a:spcPct val="116665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700"/>
              <a:buFont typeface="Arial"/>
              <a:buAutoNum type="arabicPeriod"/>
            </a:pPr>
            <a:r>
              <a:rPr lang="nl-NL"/>
              <a:t>Vlietwaardig </a:t>
            </a:r>
            <a:r>
              <a:rPr lang="nl-NL" b="0"/>
              <a:t>met een hoge standaard voor kwaliteit geënt op stedelijk Haags: identiteit en relevantie als drager van het landschap</a:t>
            </a:r>
            <a:endParaRPr b="0"/>
          </a:p>
          <a:p>
            <a:pPr marL="229234" marR="741997" lvl="0" indent="-217169" algn="l" rtl="0">
              <a:lnSpc>
                <a:spcPct val="116665"/>
              </a:lnSpc>
              <a:spcBef>
                <a:spcPts val="400"/>
              </a:spcBef>
              <a:spcAft>
                <a:spcPts val="0"/>
              </a:spcAft>
              <a:buClr>
                <a:srgbClr val="3B3A3B"/>
              </a:buClr>
              <a:buSzPts val="1700"/>
              <a:buFont typeface="Arial"/>
              <a:buAutoNum type="arabicPeriod"/>
            </a:pPr>
            <a:r>
              <a:rPr lang="nl-NL"/>
              <a:t>Sturen op samenhang </a:t>
            </a:r>
            <a:r>
              <a:rPr lang="nl-NL" b="0"/>
              <a:t>Vlietzoom door alle schalen heen: samenrijgende structuren, samenhangende principes en - beeldtaal en collectieve kwaliteit</a:t>
            </a:r>
            <a:endParaRPr b="0"/>
          </a:p>
          <a:p>
            <a:pPr marL="229234" lvl="0" indent="-21716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B3A3B"/>
              </a:buClr>
              <a:buSzPts val="1700"/>
              <a:buFont typeface="Arial"/>
              <a:buAutoNum type="arabicPeriod"/>
            </a:pPr>
            <a:r>
              <a:rPr lang="nl-NL"/>
              <a:t>Het ontwikkelen </a:t>
            </a:r>
            <a:r>
              <a:rPr lang="nl-NL" b="0"/>
              <a:t>van bestaande en nieuwe functies in de Vlietzoom:</a:t>
            </a:r>
            <a:endParaRPr/>
          </a:p>
          <a:p>
            <a:pPr marL="809560" lvl="1" indent="-21656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497"/>
              </a:buClr>
              <a:buSzPts val="1700"/>
              <a:buFont typeface="Arial"/>
              <a:buChar char="•"/>
            </a:pPr>
            <a:r>
              <a:rPr lang="nl-NL"/>
              <a:t>in samenhang en verhouding;</a:t>
            </a:r>
            <a:endParaRPr>
              <a:solidFill>
                <a:srgbClr val="000000"/>
              </a:solidFill>
            </a:endParaRPr>
          </a:p>
          <a:p>
            <a:pPr marL="809560" lvl="1" indent="-21656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497"/>
              </a:buClr>
              <a:buSzPts val="1700"/>
              <a:buFont typeface="Arial"/>
              <a:buChar char="•"/>
            </a:pPr>
            <a:r>
              <a:rPr lang="nl-NL"/>
              <a:t>versterken van de Haagse identiteit en Vlietwaardigheid;</a:t>
            </a:r>
            <a:endParaRPr>
              <a:solidFill>
                <a:srgbClr val="000000"/>
              </a:solidFill>
            </a:endParaRPr>
          </a:p>
          <a:p>
            <a:pPr marL="809560" lvl="1" indent="-21656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497"/>
              </a:buClr>
              <a:buSzPts val="1700"/>
              <a:buFont typeface="Arial"/>
              <a:buChar char="•"/>
            </a:pPr>
            <a:r>
              <a:rPr lang="nl-NL"/>
              <a:t>uitfaseren en transformeren knelpunten en bedreigingen.</a:t>
            </a:r>
            <a:endParaRPr>
              <a:solidFill>
                <a:srgbClr val="000000"/>
              </a:solidFill>
            </a:endParaRPr>
          </a:p>
          <a:p>
            <a:pPr marL="809560" lvl="1" indent="-21656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497"/>
              </a:buClr>
              <a:buSzPts val="1700"/>
              <a:buFont typeface="Arial"/>
              <a:buChar char="•"/>
            </a:pPr>
            <a:r>
              <a:rPr lang="nl-NL"/>
              <a:t>ontmenging verkeerssystemen</a:t>
            </a:r>
            <a:endParaRPr>
              <a:solidFill>
                <a:srgbClr val="000000"/>
              </a:solidFill>
            </a:endParaRPr>
          </a:p>
          <a:p>
            <a:pPr marL="809560" lvl="1" indent="-21656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497"/>
              </a:buClr>
              <a:buSzPts val="1700"/>
              <a:buFont typeface="Arial"/>
              <a:buChar char="•"/>
            </a:pPr>
            <a:r>
              <a:rPr lang="nl-NL"/>
              <a:t>passend, realistisch en financierbaar</a:t>
            </a:r>
            <a:endParaRPr>
              <a:solidFill>
                <a:srgbClr val="000000"/>
              </a:solidFill>
            </a:endParaRPr>
          </a:p>
          <a:p>
            <a:pPr marL="229234" marR="801718" lvl="0" indent="-217169" algn="l" rtl="0">
              <a:lnSpc>
                <a:spcPct val="116665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700"/>
              <a:buFont typeface="Arial"/>
              <a:buAutoNum type="arabicPeriod"/>
            </a:pPr>
            <a:r>
              <a:rPr lang="nl-NL"/>
              <a:t>Nieuwe buitens </a:t>
            </a:r>
            <a:r>
              <a:rPr lang="nl-NL" b="0"/>
              <a:t>als knooppunten tussen Vliet en achterland, fysieke functionele en architectonische verbindingen maken tussen cultuurhistorie en omgeving (leidraad RIS311410).</a:t>
            </a:r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809474" y="854047"/>
            <a:ext cx="10349867" cy="98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18046" algn="l" rtl="0">
              <a:lnSpc>
                <a:spcPct val="117894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ct val="100000"/>
              <a:buFont typeface="Arial"/>
              <a:buNone/>
            </a:pPr>
            <a:r>
              <a:rPr lang="nl-NL" sz="3724"/>
              <a:t>Uitgangspunten</a:t>
            </a:r>
            <a:endParaRPr/>
          </a:p>
          <a:p>
            <a:pPr marL="0" lvl="0" indent="18046" algn="l" rtl="0">
              <a:lnSpc>
                <a:spcPct val="116665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ct val="100000"/>
              <a:buFont typeface="Arial"/>
              <a:buNone/>
            </a:pPr>
            <a:r>
              <a:rPr lang="nl-NL" sz="2352">
                <a:solidFill>
                  <a:srgbClr val="AAA497"/>
                </a:solidFill>
              </a:rPr>
              <a:t>De vier pijlers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ldNum" idx="4294967295"/>
          </p:nvPr>
        </p:nvSpPr>
        <p:spPr>
          <a:xfrm>
            <a:off x="9763799" y="7138058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700"/>
              <a:buFont typeface="Arial"/>
              <a:buNone/>
            </a:pPr>
            <a:fld id="{00000000-1234-1234-1234-123412341234}" type="slidenum">
              <a:rPr lang="nl-NL" sz="700">
                <a:solidFill>
                  <a:srgbClr val="AAA497"/>
                </a:solidFill>
              </a:rPr>
              <a:t>5</a:t>
            </a:fld>
            <a:endParaRPr/>
          </a:p>
        </p:txBody>
      </p:sp>
      <p:sp>
        <p:nvSpPr>
          <p:cNvPr id="63" name="Google Shape;63;p5"/>
          <p:cNvSpPr txBox="1"/>
          <p:nvPr/>
        </p:nvSpPr>
        <p:spPr>
          <a:xfrm>
            <a:off x="1054697" y="2294905"/>
            <a:ext cx="10787679" cy="358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12700" algn="l" rtl="0">
              <a:lnSpc>
                <a:spcPct val="116665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Positioneren gewenste functies integraal en in samenhang beschouwen: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Plan Vlietweide 5-slagenlandschap (13 hectare)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Bos/bomen compensatie 2e watertoevoer (3-5 hectare)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Islamitische begraafplaats (1,5 hectare)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Uitbreiding sport (9 hectare, 6 hectare in 3-slagenlandschap)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Beter benutten bestaand bedrijventerrein Westvlietweg (13,6 tot 23,2 ha te behalen Sweco visie rapport)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Tijdelijke woningen (4-12 hectare, 200-600 units)</a:t>
            </a:r>
            <a:endParaRPr/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Uitbreiding bedrijventerrein (10 hectare zoekgebied Woon Werk Akkoord)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Drinkwatervoorziening Dunea (1-3 hectare) – </a:t>
            </a:r>
            <a:r>
              <a:rPr lang="nl-NL" sz="1800" b="0" i="1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andere locatie in onderzoek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279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A3B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(Watergebonden) afvalcluster (4-12 hectare) – </a:t>
            </a:r>
            <a:r>
              <a:rPr lang="nl-NL" sz="1800" b="0" i="1" u="none" strike="noStrike" cap="none">
                <a:solidFill>
                  <a:srgbClr val="3B3A3B"/>
                </a:solidFill>
                <a:latin typeface="Arial"/>
                <a:ea typeface="Arial"/>
                <a:cs typeface="Arial"/>
                <a:sym typeface="Arial"/>
              </a:rPr>
              <a:t>niet Vlietwaardig, enorme impact op ruimte en milieu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809474" y="854047"/>
            <a:ext cx="10349867" cy="98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12446" algn="l" rtl="0">
              <a:lnSpc>
                <a:spcPct val="117894"/>
              </a:lnSpc>
              <a:spcBef>
                <a:spcPts val="0"/>
              </a:spcBef>
              <a:spcAft>
                <a:spcPts val="0"/>
              </a:spcAft>
              <a:buClr>
                <a:srgbClr val="3B3A3B"/>
              </a:buClr>
              <a:buSzPts val="3700"/>
              <a:buFont typeface="Arial"/>
              <a:buNone/>
            </a:pPr>
            <a:r>
              <a:rPr lang="nl-NL"/>
              <a:t>Ruimte vragers</a:t>
            </a:r>
            <a:endParaRPr/>
          </a:p>
          <a:p>
            <a:pPr marL="0" lvl="0" indent="12446" algn="l" rtl="0">
              <a:lnSpc>
                <a:spcPct val="116665"/>
              </a:lnSpc>
              <a:spcBef>
                <a:spcPts val="0"/>
              </a:spcBef>
              <a:spcAft>
                <a:spcPts val="0"/>
              </a:spcAft>
              <a:buClr>
                <a:srgbClr val="AAA497"/>
              </a:buClr>
              <a:buSzPts val="2300"/>
              <a:buFont typeface="Arial"/>
              <a:buNone/>
            </a:pPr>
            <a:r>
              <a:rPr lang="nl-NL" sz="2000">
                <a:solidFill>
                  <a:srgbClr val="999999"/>
                </a:solidFill>
              </a:rPr>
              <a:t>Proces gebiedsvisie Haagse Vlietzone </a:t>
            </a:r>
            <a:endParaRPr sz="2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35fdf24bba6_1_0" title="250603 BS&amp; Animatie2.jpg"/>
          <p:cNvPicPr preferRelativeResize="0"/>
          <p:nvPr/>
        </p:nvPicPr>
        <p:blipFill rotWithShape="1">
          <a:blip r:embed="rId3">
            <a:alphaModFix/>
          </a:blip>
          <a:srcRect l="337" r="337"/>
          <a:stretch/>
        </p:blipFill>
        <p:spPr>
          <a:xfrm>
            <a:off x="53999" y="16470"/>
            <a:ext cx="11987999" cy="7543533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35fdf24bba6_0_6" title="250603 BS&amp; Animatie2.jpg"/>
          <p:cNvPicPr preferRelativeResize="0"/>
          <p:nvPr/>
        </p:nvPicPr>
        <p:blipFill rotWithShape="1">
          <a:blip r:embed="rId3">
            <a:alphaModFix/>
          </a:blip>
          <a:srcRect l="337" r="337"/>
          <a:stretch/>
        </p:blipFill>
        <p:spPr>
          <a:xfrm>
            <a:off x="53999" y="16470"/>
            <a:ext cx="11987999" cy="7543533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</p:pic>
      <p:sp>
        <p:nvSpPr>
          <p:cNvPr id="75" name="Google Shape;75;g35fdf24bba6_0_6"/>
          <p:cNvSpPr/>
          <p:nvPr/>
        </p:nvSpPr>
        <p:spPr>
          <a:xfrm>
            <a:off x="9485999" y="2455799"/>
            <a:ext cx="2340000" cy="4221000"/>
          </a:xfrm>
          <a:prstGeom prst="rect">
            <a:avLst/>
          </a:prstGeom>
          <a:solidFill>
            <a:srgbClr val="FFFFFF">
              <a:alpha val="59220"/>
            </a:srgbClr>
          </a:solidFill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35fdf24bba6_0_6"/>
          <p:cNvSpPr txBox="1"/>
          <p:nvPr/>
        </p:nvSpPr>
        <p:spPr>
          <a:xfrm>
            <a:off x="9518299" y="2581799"/>
            <a:ext cx="2310300" cy="16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1042668" lvl="0" indent="127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lang="nl-NL" sz="10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Opgenomen vanuit gebiedsprogramma:</a:t>
            </a:r>
            <a:endParaRPr/>
          </a:p>
          <a:p>
            <a:pPr marL="241300" marR="381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Plan Vlietweiden op het vijfslagen- landschap (13 ha),</a:t>
            </a:r>
            <a:endParaRPr/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Mogelijke locatie voor een islamitische begraafplaats (1,5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Sportuitbreiding op het drieslagen- landschap (6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5fdf24bba6_0_13" title="250603 BS&amp; Animatie3.jpg"/>
          <p:cNvPicPr preferRelativeResize="0"/>
          <p:nvPr/>
        </p:nvPicPr>
        <p:blipFill rotWithShape="1">
          <a:blip r:embed="rId3">
            <a:alphaModFix/>
          </a:blip>
          <a:srcRect l="337" r="337"/>
          <a:stretch/>
        </p:blipFill>
        <p:spPr>
          <a:xfrm>
            <a:off x="53999" y="16470"/>
            <a:ext cx="11987999" cy="7543533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</p:pic>
      <p:sp>
        <p:nvSpPr>
          <p:cNvPr id="82" name="Google Shape;82;g35fdf24bba6_0_13"/>
          <p:cNvSpPr/>
          <p:nvPr/>
        </p:nvSpPr>
        <p:spPr>
          <a:xfrm>
            <a:off x="9485999" y="2455799"/>
            <a:ext cx="2340000" cy="4221000"/>
          </a:xfrm>
          <a:prstGeom prst="rect">
            <a:avLst/>
          </a:prstGeom>
          <a:solidFill>
            <a:srgbClr val="FFFFFF">
              <a:alpha val="59220"/>
            </a:srgbClr>
          </a:solidFill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35fdf24bba6_0_13"/>
          <p:cNvSpPr txBox="1"/>
          <p:nvPr/>
        </p:nvSpPr>
        <p:spPr>
          <a:xfrm>
            <a:off x="9518299" y="2581799"/>
            <a:ext cx="2310300" cy="2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1042668" lvl="0" indent="127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lang="nl-NL" sz="10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Opgenomen vanuit gebiedsprogramma:</a:t>
            </a:r>
            <a:endParaRPr/>
          </a:p>
          <a:p>
            <a:pPr marL="241300" marR="381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Plan Vlietweiden op het vijfslagen- landschap (13 ha),</a:t>
            </a:r>
            <a:endParaRPr/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Mogelijke locatie voor een islamitische begraafplaats (1,5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Sportuitbreiding op het drieslagen- landschap (6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71118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Aanpassing van de Vlietwegen tot een 30 km-zone,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2286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Ontsluiting onder de A4 door langs de GAVI-kavel (verlengde Spoorlaan),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35fdf24bba6_0_19" title="250603 BS&amp; Animatie4.jpg"/>
          <p:cNvPicPr preferRelativeResize="0"/>
          <p:nvPr/>
        </p:nvPicPr>
        <p:blipFill rotWithShape="1">
          <a:blip r:embed="rId3">
            <a:alphaModFix/>
          </a:blip>
          <a:srcRect l="337" r="337"/>
          <a:stretch/>
        </p:blipFill>
        <p:spPr>
          <a:xfrm>
            <a:off x="53999" y="16470"/>
            <a:ext cx="11987999" cy="7543533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</p:pic>
      <p:sp>
        <p:nvSpPr>
          <p:cNvPr id="89" name="Google Shape;89;g35fdf24bba6_0_19"/>
          <p:cNvSpPr/>
          <p:nvPr/>
        </p:nvSpPr>
        <p:spPr>
          <a:xfrm>
            <a:off x="9485999" y="2455799"/>
            <a:ext cx="2340000" cy="4221000"/>
          </a:xfrm>
          <a:prstGeom prst="rect">
            <a:avLst/>
          </a:prstGeom>
          <a:solidFill>
            <a:srgbClr val="FFFFFF">
              <a:alpha val="59220"/>
            </a:srgbClr>
          </a:solidFill>
          <a:ln w="12700" cap="flat" cmpd="sng">
            <a:solidFill>
              <a:schemeClr val="lt2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5fdf24bba6_0_19"/>
          <p:cNvSpPr txBox="1"/>
          <p:nvPr/>
        </p:nvSpPr>
        <p:spPr>
          <a:xfrm>
            <a:off x="9518299" y="2581799"/>
            <a:ext cx="2310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1042668" lvl="0" indent="127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lang="nl-NL" sz="10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Opgenomen vanuit gebiedsprogramma:</a:t>
            </a:r>
            <a:endParaRPr/>
          </a:p>
          <a:p>
            <a:pPr marL="241300" marR="381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Plan Vlietweiden op het vijfslagen- landschap (13 ha),</a:t>
            </a:r>
            <a:endParaRPr/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Mogelijke locatie voor een islamitische begraafplaats (1,5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6512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Sportuitbreiding op het drieslagen- landschap (6 ha),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71118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Aanpassing van de Vlietwegen tot een 30 km-zone,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2286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Ontsluiting onder de A4 door langs de GAVI-kavel (verlengde Spoorlaan),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228600" lvl="0" indent="-22860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Char char="•"/>
            </a:pPr>
            <a:r>
              <a:rPr lang="nl-NL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Westvliet III mogelijkheid uitbreiding (10 ha) (Woon Werk Akkoord),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Aangepast</PresentationFormat>
  <Paragraphs>92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PowerPoint-presentatie</vt:lpstr>
      <vt:lpstr>Introductie: wat is de Vlietzoom? Blik van binnen naar buiten</vt:lpstr>
      <vt:lpstr>Aanpak Wat kan en past er in de Vlietzoom!</vt:lpstr>
      <vt:lpstr>Uitgangspunten De vier pijlers</vt:lpstr>
      <vt:lpstr>Ruimte vragers Proces gebiedsvisie Haagse Vlietzone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Margreet Vossen</cp:lastModifiedBy>
  <cp:revision>1</cp:revision>
  <dcterms:modified xsi:type="dcterms:W3CDTF">2025-06-04T16:56:12Z</dcterms:modified>
</cp:coreProperties>
</file>